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67"/>
  </p:notesMasterIdLst>
  <p:handoutMasterIdLst>
    <p:handoutMasterId r:id="rId68"/>
  </p:handoutMasterIdLst>
  <p:sldIdLst>
    <p:sldId id="325" r:id="rId2"/>
    <p:sldId id="347" r:id="rId3"/>
    <p:sldId id="379" r:id="rId4"/>
    <p:sldId id="348" r:id="rId5"/>
    <p:sldId id="349" r:id="rId6"/>
    <p:sldId id="380" r:id="rId7"/>
    <p:sldId id="381" r:id="rId8"/>
    <p:sldId id="382" r:id="rId9"/>
    <p:sldId id="383" r:id="rId10"/>
    <p:sldId id="384" r:id="rId11"/>
    <p:sldId id="378" r:id="rId12"/>
    <p:sldId id="385" r:id="rId13"/>
    <p:sldId id="386" r:id="rId14"/>
    <p:sldId id="387" r:id="rId15"/>
    <p:sldId id="350" r:id="rId16"/>
    <p:sldId id="352" r:id="rId17"/>
    <p:sldId id="353" r:id="rId18"/>
    <p:sldId id="388" r:id="rId19"/>
    <p:sldId id="354" r:id="rId20"/>
    <p:sldId id="355" r:id="rId21"/>
    <p:sldId id="356" r:id="rId22"/>
    <p:sldId id="389" r:id="rId23"/>
    <p:sldId id="373" r:id="rId24"/>
    <p:sldId id="372" r:id="rId25"/>
    <p:sldId id="357" r:id="rId26"/>
    <p:sldId id="358" r:id="rId27"/>
    <p:sldId id="359" r:id="rId28"/>
    <p:sldId id="360" r:id="rId29"/>
    <p:sldId id="376" r:id="rId30"/>
    <p:sldId id="390" r:id="rId31"/>
    <p:sldId id="361" r:id="rId32"/>
    <p:sldId id="362" r:id="rId33"/>
    <p:sldId id="363" r:id="rId34"/>
    <p:sldId id="393" r:id="rId35"/>
    <p:sldId id="391" r:id="rId36"/>
    <p:sldId id="392" r:id="rId37"/>
    <p:sldId id="377" r:id="rId38"/>
    <p:sldId id="364" r:id="rId39"/>
    <p:sldId id="365" r:id="rId40"/>
    <p:sldId id="366" r:id="rId41"/>
    <p:sldId id="368" r:id="rId42"/>
    <p:sldId id="369" r:id="rId43"/>
    <p:sldId id="370" r:id="rId44"/>
    <p:sldId id="367" r:id="rId45"/>
    <p:sldId id="371" r:id="rId46"/>
    <p:sldId id="374" r:id="rId47"/>
    <p:sldId id="375" r:id="rId48"/>
    <p:sldId id="394" r:id="rId49"/>
    <p:sldId id="395" r:id="rId50"/>
    <p:sldId id="396" r:id="rId51"/>
    <p:sldId id="397" r:id="rId52"/>
    <p:sldId id="398" r:id="rId53"/>
    <p:sldId id="402" r:id="rId54"/>
    <p:sldId id="399" r:id="rId55"/>
    <p:sldId id="400" r:id="rId56"/>
    <p:sldId id="401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2922" autoAdjust="0"/>
  </p:normalViewPr>
  <p:slideViewPr>
    <p:cSldViewPr>
      <p:cViewPr varScale="1">
        <p:scale>
          <a:sx n="123" d="100"/>
          <a:sy n="123" d="100"/>
        </p:scale>
        <p:origin x="1614" y="10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1227809/why-is-processing-a-sorted-array-faster-than-an-unsorted-array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3"/>
              </a:rPr>
              <a:t>http://stackoverflow.com/questions/11227809/why-is-processing-a-sorted-array-faster-than-an-unsorted-array</a:t>
            </a:r>
            <a:endParaRPr lang="de-DE" dirty="0" smtClean="0"/>
          </a:p>
          <a:p>
            <a:r>
              <a:rPr lang="de-DE" dirty="0" smtClean="0"/>
              <a:t>~10x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2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http://www.txutxi.com/?p=316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http://udn.epicgames.com/Three/DevelopmentKitGemsParallaxOccludedMapping.html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6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http://gamedev.stackexchange.com/questions/24911/how-to-make-leg-bones-children-of-torso-bone-in-blender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51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http://www.gamedev.net/topic/613146-skeletal-animation-problems/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4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http://archive.blender.org/development/release-logs/blender-246/skinning/index.html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93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http://dcgi.felk.cvut.cz/publications/2005/kavan-i3d-sbs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934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Kung Fu Rider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388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8086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362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20-Nov-14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6 </a:t>
            </a:r>
            <a:r>
              <a:rPr lang="de-DE" dirty="0" smtClean="0"/>
              <a:t>–</a:t>
            </a:r>
            <a:r>
              <a:rPr lang="en-US" dirty="0" smtClean="0"/>
              <a:t> 21.11.2014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06" y="1711325"/>
            <a:ext cx="3048000" cy="451485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Displacement</a:t>
            </a:r>
            <a:r>
              <a:rPr lang="de-DE" dirty="0" smtClean="0"/>
              <a:t>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02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Deferred</a:t>
            </a:r>
            <a:r>
              <a:rPr lang="de-DE" dirty="0" smtClean="0"/>
              <a:t> </a:t>
            </a:r>
            <a:r>
              <a:rPr lang="de-DE" dirty="0" err="1" smtClean="0"/>
              <a:t>Shading</a:t>
            </a:r>
            <a:endParaRPr lang="de-DE" dirty="0"/>
          </a:p>
        </p:txBody>
      </p:sp>
      <p:pic>
        <p:nvPicPr>
          <p:cNvPr id="7170" name="Picture 2" descr="http://upload.wikimedia.org/wikipedia/commons/0/05/Deferred_rendering_pass_no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22542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67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Deferred</a:t>
            </a:r>
            <a:r>
              <a:rPr lang="de-DE" dirty="0" smtClean="0"/>
              <a:t> </a:t>
            </a:r>
            <a:r>
              <a:rPr lang="de-DE" dirty="0" err="1" smtClean="0"/>
              <a:t>Shading</a:t>
            </a:r>
            <a:endParaRPr lang="de-DE" dirty="0"/>
          </a:p>
        </p:txBody>
      </p:sp>
      <p:pic>
        <p:nvPicPr>
          <p:cNvPr id="8194" name="Picture 2" descr="http://upload.wikimedia.org/wikipedia/commons/7/7a/Deferred_rendering_pass_co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22542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2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06" y="2254250"/>
            <a:ext cx="4572000" cy="342900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Deferred</a:t>
            </a:r>
            <a:r>
              <a:rPr lang="de-DE" dirty="0" smtClean="0"/>
              <a:t>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529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Deferred</a:t>
            </a:r>
            <a:r>
              <a:rPr lang="de-DE" dirty="0" smtClean="0"/>
              <a:t> </a:t>
            </a:r>
            <a:r>
              <a:rPr lang="de-DE" dirty="0" err="1" smtClean="0"/>
              <a:t>Shading</a:t>
            </a:r>
            <a:endParaRPr lang="de-DE" dirty="0"/>
          </a:p>
        </p:txBody>
      </p:sp>
      <p:pic>
        <p:nvPicPr>
          <p:cNvPr id="9218" name="Picture 2" descr="http://upload.wikimedia.org/wikipedia/commons/f/f3/Deferred_rendering_pass_r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22542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81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rojection</a:t>
            </a:r>
            <a:r>
              <a:rPr lang="de-DE" dirty="0" smtClean="0"/>
              <a:t> * </a:t>
            </a:r>
            <a:r>
              <a:rPr lang="de-DE" dirty="0" err="1" smtClean="0"/>
              <a:t>view</a:t>
            </a:r>
            <a:r>
              <a:rPr lang="de-DE" dirty="0" smtClean="0"/>
              <a:t> *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Animate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animate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09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model</a:t>
            </a:r>
            <a:r>
              <a:rPr lang="de-DE" dirty="0" smtClean="0"/>
              <a:t> = (</a:t>
            </a:r>
            <a:r>
              <a:rPr lang="de-DE" dirty="0" err="1" smtClean="0"/>
              <a:t>translate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end </a:t>
            </a:r>
            <a:r>
              <a:rPr lang="de-DE" dirty="0" err="1" smtClean="0"/>
              <a:t>position</a:t>
            </a:r>
            <a:r>
              <a:rPr lang="de-DE" dirty="0" smtClean="0"/>
              <a:t>) * </a:t>
            </a:r>
            <a:r>
              <a:rPr lang="de-DE" dirty="0" err="1" smtClean="0"/>
              <a:t>rotation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               * (</a:t>
            </a:r>
            <a:r>
              <a:rPr lang="de-DE" dirty="0" err="1" smtClean="0"/>
              <a:t>translate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Movement </a:t>
            </a:r>
            <a:r>
              <a:rPr lang="de-DE" dirty="0" err="1" smtClean="0"/>
              <a:t>and</a:t>
            </a:r>
            <a:r>
              <a:rPr lang="de-DE" dirty="0" smtClean="0"/>
              <a:t> Rotation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52936"/>
            <a:ext cx="3177092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043" y="1484313"/>
            <a:ext cx="7104327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Shear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751" y="1484313"/>
            <a:ext cx="6724911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96" y="1484313"/>
            <a:ext cx="5703620" cy="49688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57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08720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6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</a:t>
            </a:r>
            <a:r>
              <a:rPr lang="de-DE" dirty="0" err="1" smtClean="0"/>
              <a:t>mostly</a:t>
            </a:r>
            <a:r>
              <a:rPr lang="de-DE" dirty="0" smtClean="0"/>
              <a:t>)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Just an </a:t>
            </a:r>
            <a:r>
              <a:rPr lang="de-DE" dirty="0" err="1" smtClean="0"/>
              <a:t>image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„Billboards“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,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rotated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inverse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743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Emitter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Source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Animation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super simple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Constant </a:t>
            </a:r>
            <a:r>
              <a:rPr lang="de-DE" dirty="0" err="1" smtClean="0"/>
              <a:t>speed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constant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&amp; </a:t>
            </a:r>
            <a:r>
              <a:rPr lang="de-DE" dirty="0" err="1" smtClean="0"/>
              <a:t>gravity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Fade out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alpha</a:t>
            </a:r>
            <a:r>
              <a:rPr lang="de-DE" dirty="0" smtClean="0"/>
              <a:t> = 1 - time / </a:t>
            </a:r>
            <a:r>
              <a:rPr lang="de-DE" dirty="0" err="1" smtClean="0"/>
              <a:t>max_time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55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387" y="1484313"/>
            <a:ext cx="7193639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20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Fluids</a:t>
            </a:r>
            <a:endParaRPr lang="de-DE" dirty="0"/>
          </a:p>
        </p:txBody>
      </p:sp>
      <p:pic>
        <p:nvPicPr>
          <p:cNvPr id="21506" name="Picture 2" descr="http://www.geek.com/wp-content/uploads/2009/12/PixelJunk-Shooter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8536"/>
            <a:ext cx="8640763" cy="4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39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528623"/>
            <a:ext cx="8640763" cy="2880254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Sprite Sheets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69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Animations</a:t>
            </a:r>
            <a:endParaRPr lang="de-DE" dirty="0"/>
          </a:p>
        </p:txBody>
      </p:sp>
      <p:pic>
        <p:nvPicPr>
          <p:cNvPr id="10242" name="Picture 2" descr="http://krossfire.files.wordpress.com/2007/01/quake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44" y="1878013"/>
            <a:ext cx="557212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76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100 </a:t>
            </a:r>
            <a:r>
              <a:rPr lang="de-DE" dirty="0" err="1" smtClean="0"/>
              <a:t>frames</a:t>
            </a:r>
            <a:r>
              <a:rPr lang="de-DE" dirty="0" smtClean="0"/>
              <a:t> * 100000 </a:t>
            </a:r>
            <a:r>
              <a:rPr lang="de-DE" dirty="0" err="1" smtClean="0"/>
              <a:t>vertices</a:t>
            </a:r>
            <a:r>
              <a:rPr lang="de-DE" dirty="0" smtClean="0"/>
              <a:t> =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Animations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7015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Blend</a:t>
            </a:r>
            <a:r>
              <a:rPr lang="de-DE" dirty="0" smtClean="0"/>
              <a:t> Vertex </a:t>
            </a:r>
            <a:r>
              <a:rPr lang="de-DE" dirty="0" err="1" smtClean="0"/>
              <a:t>Positions</a:t>
            </a:r>
            <a:endParaRPr lang="de-DE" dirty="0"/>
          </a:p>
        </p:txBody>
      </p:sp>
      <p:pic>
        <p:nvPicPr>
          <p:cNvPr id="11266" name="Picture 2" descr="https://i.ytimg.com/vi/50MMj4sX8-o/hq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22542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1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Morph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 smtClean="0"/>
              <a:t>animation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Faces</a:t>
            </a:r>
            <a:endParaRPr lang="de-DE" dirty="0"/>
          </a:p>
        </p:txBody>
      </p:sp>
      <p:pic>
        <p:nvPicPr>
          <p:cNvPr id="12290" name="Picture 2" descr="http://upload.wikimedia.org/wikipedia/commons/3/3d/Sintel-face-mor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86198"/>
            <a:ext cx="4206380" cy="3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Capture</a:t>
            </a:r>
            <a:endParaRPr lang="de-DE" dirty="0"/>
          </a:p>
        </p:txBody>
      </p:sp>
      <p:pic>
        <p:nvPicPr>
          <p:cNvPr id="13314" name="Picture 2" descr="http://upload.wikimedia.org/wikipedia/commons/9/95/Motion_capture_faci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49066"/>
            <a:ext cx="5742309" cy="38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66616"/>
            <a:ext cx="6860789" cy="2304256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Bump</a:t>
            </a:r>
            <a:r>
              <a:rPr lang="de-DE" dirty="0" smtClean="0"/>
              <a:t>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41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6551" y="1484313"/>
            <a:ext cx="2229311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Skeletal</a:t>
            </a:r>
            <a:r>
              <a:rPr lang="de-DE" dirty="0" smtClean="0"/>
              <a:t> 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2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Skeletal</a:t>
            </a:r>
            <a:r>
              <a:rPr lang="de-DE" dirty="0" smtClean="0"/>
              <a:t> Animation</a:t>
            </a:r>
            <a:endParaRPr lang="de-DE" dirty="0"/>
          </a:p>
        </p:txBody>
      </p:sp>
      <p:pic>
        <p:nvPicPr>
          <p:cNvPr id="25602" name="Picture 2" descr="https://pbs.twimg.com/profile_images/146235348/skeleto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06" y="2343150"/>
            <a:ext cx="4495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58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Skeletal</a:t>
            </a:r>
            <a:r>
              <a:rPr lang="de-DE" dirty="0" smtClean="0"/>
              <a:t> Animation</a:t>
            </a:r>
            <a:endParaRPr lang="de-DE" dirty="0"/>
          </a:p>
        </p:txBody>
      </p:sp>
      <p:pic>
        <p:nvPicPr>
          <p:cNvPr id="14338" name="Picture 2" descr="http://i.stack.imgur.com/3w7mO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0" y="1484313"/>
            <a:ext cx="6211093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bone</a:t>
            </a:r>
            <a:r>
              <a:rPr lang="de-DE" dirty="0" smtClean="0"/>
              <a:t> – </a:t>
            </a:r>
            <a:r>
              <a:rPr lang="de-DE" dirty="0" err="1" smtClean="0"/>
              <a:t>One</a:t>
            </a:r>
            <a:r>
              <a:rPr lang="de-DE" dirty="0" smtClean="0"/>
              <a:t> Transformation </a:t>
            </a:r>
            <a:r>
              <a:rPr lang="de-DE" dirty="0" err="1" smtClean="0"/>
              <a:t>matrix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</a:t>
            </a:r>
            <a:r>
              <a:rPr lang="de-DE" dirty="0" smtClean="0"/>
              <a:t> just a </a:t>
            </a:r>
            <a:r>
              <a:rPr lang="de-DE" dirty="0" err="1" smtClean="0"/>
              <a:t>rotation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gfx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Animation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Just an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transformation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Framerate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Interpolation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fine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Skeletal</a:t>
            </a:r>
            <a:r>
              <a:rPr lang="de-DE" dirty="0" smtClean="0"/>
              <a:t> 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29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Skinning</a:t>
            </a:r>
            <a:endParaRPr lang="de-DE" dirty="0"/>
          </a:p>
        </p:txBody>
      </p:sp>
      <p:pic>
        <p:nvPicPr>
          <p:cNvPr id="17410" name="Picture 2" descr="http://i.imgur.com/PIcox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94524"/>
            <a:ext cx="8640763" cy="41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7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Skinning</a:t>
            </a:r>
            <a:endParaRPr lang="de-DE" dirty="0"/>
          </a:p>
        </p:txBody>
      </p:sp>
      <p:pic>
        <p:nvPicPr>
          <p:cNvPr id="15362" name="Picture 2" descr="http://archive.blender.org/typo3temp/pics/d52e55eb7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" y="254000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644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Array </a:t>
            </a:r>
            <a:r>
              <a:rPr lang="de-DE" dirty="0" err="1" smtClean="0"/>
              <a:t>of</a:t>
            </a:r>
            <a:r>
              <a:rPr lang="de-DE" dirty="0" smtClean="0"/>
              <a:t> (</a:t>
            </a:r>
            <a:r>
              <a:rPr lang="de-DE" dirty="0" err="1" smtClean="0"/>
              <a:t>weight</a:t>
            </a:r>
            <a:r>
              <a:rPr lang="de-DE" dirty="0" smtClean="0"/>
              <a:t>, </a:t>
            </a:r>
            <a:r>
              <a:rPr lang="de-DE" dirty="0" err="1" smtClean="0"/>
              <a:t>index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At </a:t>
            </a:r>
            <a:r>
              <a:rPr lang="de-DE" dirty="0" err="1" smtClean="0"/>
              <a:t>start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Compute</a:t>
            </a:r>
            <a:r>
              <a:rPr lang="de-DE" dirty="0" smtClean="0"/>
              <a:t> inverse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bone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animation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 smtClean="0"/>
              <a:t>matrices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bone</a:t>
            </a:r>
            <a:r>
              <a:rPr lang="de-DE" dirty="0" smtClean="0"/>
              <a:t>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* </a:t>
            </a:r>
            <a:r>
              <a:rPr lang="de-DE" dirty="0" err="1" smtClean="0"/>
              <a:t>old</a:t>
            </a:r>
            <a:r>
              <a:rPr lang="de-DE" dirty="0" smtClean="0"/>
              <a:t> inverse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Compute</a:t>
            </a:r>
            <a:r>
              <a:rPr lang="de-DE" dirty="0" smtClean="0"/>
              <a:t> (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* </a:t>
            </a:r>
            <a:r>
              <a:rPr lang="de-DE" dirty="0" err="1" smtClean="0"/>
              <a:t>old</a:t>
            </a:r>
            <a:r>
              <a:rPr lang="de-DE" dirty="0" smtClean="0"/>
              <a:t> inverse * </a:t>
            </a:r>
            <a:r>
              <a:rPr lang="de-DE" dirty="0" err="1" smtClean="0"/>
              <a:t>vertex</a:t>
            </a:r>
            <a:r>
              <a:rPr lang="de-DE" dirty="0" smtClean="0"/>
              <a:t>) * </a:t>
            </a:r>
            <a:r>
              <a:rPr lang="de-DE" dirty="0" err="1" smtClean="0"/>
              <a:t>weight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Skinning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174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64" y="1484313"/>
            <a:ext cx="3947685" cy="49688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Motion </a:t>
            </a:r>
            <a:r>
              <a:rPr lang="de-DE" dirty="0" err="1" smtClean="0"/>
              <a:t>Capturing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139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Forward </a:t>
            </a:r>
            <a:r>
              <a:rPr lang="de-DE" dirty="0" err="1" smtClean="0"/>
              <a:t>Kinematics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Input: </a:t>
            </a:r>
            <a:r>
              <a:rPr lang="de-DE" dirty="0" err="1" smtClean="0"/>
              <a:t>Bone</a:t>
            </a:r>
            <a:r>
              <a:rPr lang="de-DE" dirty="0" smtClean="0"/>
              <a:t> </a:t>
            </a:r>
            <a:r>
              <a:rPr lang="de-DE" dirty="0" err="1" smtClean="0"/>
              <a:t>rotations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Output: Final </a:t>
            </a:r>
            <a:r>
              <a:rPr lang="de-DE" dirty="0" err="1" smtClean="0"/>
              <a:t>positions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Inverse </a:t>
            </a:r>
            <a:r>
              <a:rPr lang="de-DE" dirty="0" err="1" smtClean="0"/>
              <a:t>Kinematics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Input: Final </a:t>
            </a:r>
            <a:r>
              <a:rPr lang="de-DE" dirty="0" err="1" smtClean="0"/>
              <a:t>positions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Output: </a:t>
            </a:r>
            <a:r>
              <a:rPr lang="de-DE" dirty="0" err="1" smtClean="0"/>
              <a:t>Bone</a:t>
            </a:r>
            <a:r>
              <a:rPr lang="de-DE" dirty="0" smtClean="0"/>
              <a:t> </a:t>
            </a:r>
            <a:r>
              <a:rPr lang="de-DE" dirty="0" err="1" smtClean="0"/>
              <a:t>rotations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Inverse </a:t>
            </a:r>
            <a:r>
              <a:rPr lang="de-DE" dirty="0" err="1" smtClean="0"/>
              <a:t>Kinematics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30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Inverse </a:t>
            </a:r>
            <a:r>
              <a:rPr lang="de-DE" dirty="0" err="1" smtClean="0"/>
              <a:t>Kinematics</a:t>
            </a:r>
            <a:endParaRPr lang="de-DE" dirty="0"/>
          </a:p>
        </p:txBody>
      </p:sp>
      <p:pic>
        <p:nvPicPr>
          <p:cNvPr id="16386" name="Picture 2" descr="[Image: gmse018.png]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8536"/>
            <a:ext cx="8640763" cy="4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18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2050" name="Picture 2" descr="http://upload.wikimedia.org/wikipedia/commons/thumb/2/2e/Normal_map_example_with_scene_and_result.png/1280px-Normal_map_example_with_scene_and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202501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87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Numerical</a:t>
            </a:r>
            <a:r>
              <a:rPr lang="de-DE" dirty="0" smtClean="0"/>
              <a:t>, iterative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Jacobi Matrix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Robotics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Inverse </a:t>
            </a:r>
            <a:r>
              <a:rPr lang="de-DE" dirty="0" err="1" smtClean="0"/>
              <a:t>Kinematics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80928"/>
            <a:ext cx="2506650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„Achselhölle“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Skinning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/>
              <a:t>http://www.crytek.com/download/izfrey_siggraph2011.pdf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Unexpected</a:t>
            </a:r>
            <a:r>
              <a:rPr lang="de-DE" dirty="0" smtClean="0"/>
              <a:t> </a:t>
            </a:r>
            <a:r>
              <a:rPr lang="de-DE" dirty="0" err="1" smtClean="0"/>
              <a:t>Deformations</a:t>
            </a:r>
            <a:endParaRPr lang="de-DE" dirty="0"/>
          </a:p>
        </p:txBody>
      </p:sp>
      <p:pic>
        <p:nvPicPr>
          <p:cNvPr id="18436" name="Picture 4" descr="http://dcgi.felk.cvut.cz/?media=publications%2F2005%2Fkavan-i3d-sbs%2Fteaser.png&amp;width=307&amp;height=230&amp;action=fetch&amp;presenter=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9241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477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Muscles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64" y="1484313"/>
            <a:ext cx="3947685" cy="4968875"/>
          </a:xfrm>
        </p:spPr>
      </p:pic>
    </p:spTree>
    <p:extLst>
      <p:ext uri="{BB962C8B-B14F-4D97-AF65-F5344CB8AC3E}">
        <p14:creationId xmlns:p14="http://schemas.microsoft.com/office/powerpoint/2010/main" val="393731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4475"/>
            <a:ext cx="7056784" cy="3969441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Muscles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887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endParaRPr lang="de-DE" dirty="0"/>
          </a:p>
        </p:txBody>
      </p:sp>
      <p:pic>
        <p:nvPicPr>
          <p:cNvPr id="19458" name="Picture 2" descr="http://upload.wikimedia.org/wikipedia/en/9/96/Slider_Gameplay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06" y="2717800"/>
            <a:ext cx="4445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6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Hair, </a:t>
            </a:r>
            <a:r>
              <a:rPr lang="de-DE" dirty="0" smtClean="0"/>
              <a:t>Cloth,…</a:t>
            </a:r>
            <a:endParaRPr lang="de-DE" dirty="0"/>
          </a:p>
        </p:txBody>
      </p:sp>
      <p:pic>
        <p:nvPicPr>
          <p:cNvPr id="20482" name="Picture 2" descr="http://www.abload.de/img/tombraider2013-03-0501yu2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38536"/>
            <a:ext cx="8640763" cy="48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45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688" y="1484313"/>
            <a:ext cx="6775450" cy="49688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Rag Dolls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51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Player </a:t>
            </a:r>
            <a:r>
              <a:rPr lang="de-DE" dirty="0" err="1" smtClean="0"/>
              <a:t>hit</a:t>
            </a:r>
            <a:r>
              <a:rPr lang="de-DE" dirty="0" smtClean="0"/>
              <a:t> -&gt; rag </a:t>
            </a:r>
            <a:r>
              <a:rPr lang="de-DE" dirty="0" err="1" smtClean="0"/>
              <a:t>doll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Wait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Blend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nearest</a:t>
            </a:r>
            <a:r>
              <a:rPr lang="de-DE" dirty="0" smtClean="0"/>
              <a:t> </a:t>
            </a:r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animation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Play </a:t>
            </a:r>
            <a:r>
              <a:rPr lang="de-DE" dirty="0" err="1" smtClean="0"/>
              <a:t>animation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Rag Doll &lt;-&gt; </a:t>
            </a:r>
            <a:r>
              <a:rPr lang="de-DE" dirty="0" err="1" smtClean="0"/>
              <a:t>Skeletal</a:t>
            </a:r>
            <a:r>
              <a:rPr lang="de-DE" dirty="0" smtClean="0"/>
              <a:t> Animation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83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</a:t>
            </a:r>
            <a:r>
              <a:rPr lang="de-DE" dirty="0" err="1" smtClean="0"/>
              <a:t>internals</a:t>
            </a:r>
            <a:endParaRPr lang="de-DE" dirty="0"/>
          </a:p>
        </p:txBody>
      </p:sp>
      <p:pic>
        <p:nvPicPr>
          <p:cNvPr id="22532" name="Picture 4" descr="http://i.stack.imgur.com/QK4gm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1484313"/>
            <a:ext cx="6625166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842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2649538"/>
            <a:ext cx="6096000" cy="263842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Pipelining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61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normal = 2 * </a:t>
            </a:r>
            <a:r>
              <a:rPr lang="de-DE" dirty="0" err="1" smtClean="0"/>
              <a:t>color</a:t>
            </a:r>
            <a:r>
              <a:rPr lang="de-DE" dirty="0" smtClean="0"/>
              <a:t> - 1;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04864"/>
            <a:ext cx="27336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 smtClean="0"/>
              <a:t>„</a:t>
            </a:r>
            <a:r>
              <a:rPr lang="en-US" sz="1600" dirty="0"/>
              <a:t> Note that Figure 3 does not show every execution </a:t>
            </a:r>
            <a:r>
              <a:rPr lang="en-US" sz="1600" dirty="0" smtClean="0"/>
              <a:t>unit, due </a:t>
            </a:r>
            <a:r>
              <a:rPr lang="en-US" sz="1600" dirty="0"/>
              <a:t>to space limitations</a:t>
            </a:r>
            <a:r>
              <a:rPr lang="en-US" sz="1600" dirty="0" smtClean="0"/>
              <a:t>.</a:t>
            </a:r>
            <a:r>
              <a:rPr lang="de-DE" sz="1600" dirty="0" smtClean="0"/>
              <a:t>“ (</a:t>
            </a:r>
            <a:r>
              <a:rPr lang="de-DE" sz="1600" dirty="0" err="1" smtClean="0"/>
              <a:t>from</a:t>
            </a:r>
            <a:r>
              <a:rPr lang="de-DE" sz="1600" dirty="0"/>
              <a:t> http://www.realworldtech.com/haswell-cpu/4</a:t>
            </a:r>
            <a:r>
              <a:rPr lang="de-DE" sz="1600" dirty="0" smtClean="0"/>
              <a:t>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</a:t>
            </a:r>
            <a:r>
              <a:rPr lang="de-DE" dirty="0" err="1" smtClean="0"/>
              <a:t>Execution</a:t>
            </a:r>
            <a:r>
              <a:rPr lang="de-DE" dirty="0" smtClean="0"/>
              <a:t> Units</a:t>
            </a:r>
            <a:endParaRPr lang="de-DE" dirty="0"/>
          </a:p>
        </p:txBody>
      </p:sp>
      <p:pic>
        <p:nvPicPr>
          <p:cNvPr id="23554" name="Picture 2" descr="Haswell and Sandy Bridge Execution Un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93" y="2096169"/>
            <a:ext cx="3313026" cy="37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22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Hazards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Data </a:t>
            </a:r>
            <a:r>
              <a:rPr lang="de-DE" dirty="0" err="1" smtClean="0"/>
              <a:t>Hazards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Data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Control </a:t>
            </a:r>
            <a:r>
              <a:rPr lang="de-DE" dirty="0" err="1" smtClean="0"/>
              <a:t>Hazards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Dynamic </a:t>
            </a:r>
            <a:r>
              <a:rPr lang="de-DE" dirty="0" err="1" smtClean="0"/>
              <a:t>branching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Hazards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1324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Modern CPUs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ALUs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Already</a:t>
            </a:r>
            <a:r>
              <a:rPr lang="de-DE" dirty="0" smtClean="0"/>
              <a:t> at a </a:t>
            </a:r>
            <a:r>
              <a:rPr lang="de-DE" dirty="0" err="1" smtClean="0"/>
              <a:t>very</a:t>
            </a:r>
            <a:r>
              <a:rPr lang="de-DE" dirty="0" smtClean="0"/>
              <a:t> high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Structural</a:t>
            </a:r>
            <a:r>
              <a:rPr lang="de-DE" dirty="0" smtClean="0"/>
              <a:t> </a:t>
            </a:r>
            <a:r>
              <a:rPr lang="de-DE" dirty="0" err="1" smtClean="0"/>
              <a:t>Hazards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9716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Sometimes</a:t>
            </a:r>
            <a:r>
              <a:rPr lang="de-DE" dirty="0" smtClean="0"/>
              <a:t> just </a:t>
            </a:r>
            <a:r>
              <a:rPr lang="de-DE" dirty="0" err="1" smtClean="0"/>
              <a:t>register</a:t>
            </a:r>
            <a:r>
              <a:rPr lang="de-DE" dirty="0" smtClean="0"/>
              <a:t> </a:t>
            </a:r>
            <a:r>
              <a:rPr lang="de-DE" dirty="0" err="1" smtClean="0"/>
              <a:t>uses</a:t>
            </a:r>
            <a:r>
              <a:rPr lang="de-DE" dirty="0" smtClean="0"/>
              <a:t>,</a:t>
            </a:r>
            <a:br>
              <a:rPr lang="de-DE" dirty="0" smtClean="0"/>
            </a:br>
            <a:r>
              <a:rPr lang="de-DE" dirty="0" smtClean="0"/>
              <a:t>not real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subl</a:t>
            </a:r>
            <a:r>
              <a:rPr lang="de-DE" dirty="0"/>
              <a:t> </a:t>
            </a:r>
            <a:r>
              <a:rPr lang="de-DE" dirty="0" err="1" smtClean="0"/>
              <a:t>rax</a:t>
            </a:r>
            <a:r>
              <a:rPr lang="de-DE" dirty="0" smtClean="0"/>
              <a:t>, </a:t>
            </a:r>
            <a:r>
              <a:rPr lang="de-DE" dirty="0" err="1" smtClean="0"/>
              <a:t>rbx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addl</a:t>
            </a:r>
            <a:r>
              <a:rPr lang="de-DE" dirty="0" smtClean="0"/>
              <a:t> </a:t>
            </a:r>
            <a:r>
              <a:rPr lang="de-DE" dirty="0" err="1"/>
              <a:t>rcx</a:t>
            </a:r>
            <a:r>
              <a:rPr lang="de-DE" dirty="0"/>
              <a:t>, </a:t>
            </a:r>
            <a:r>
              <a:rPr lang="de-DE" dirty="0" err="1" smtClean="0"/>
              <a:t>rax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subl</a:t>
            </a:r>
            <a:r>
              <a:rPr lang="de-DE" dirty="0"/>
              <a:t> </a:t>
            </a:r>
            <a:r>
              <a:rPr lang="de-DE" dirty="0" err="1"/>
              <a:t>rcx</a:t>
            </a:r>
            <a:r>
              <a:rPr lang="de-DE" dirty="0"/>
              <a:t>, </a:t>
            </a:r>
            <a:r>
              <a:rPr lang="de-DE" dirty="0" err="1" smtClean="0"/>
              <a:t>rax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addl</a:t>
            </a:r>
            <a:r>
              <a:rPr lang="de-DE" dirty="0" smtClean="0"/>
              <a:t> </a:t>
            </a:r>
            <a:r>
              <a:rPr lang="de-DE" dirty="0" err="1"/>
              <a:t>rbx</a:t>
            </a:r>
            <a:r>
              <a:rPr lang="de-DE" dirty="0"/>
              <a:t>, </a:t>
            </a:r>
            <a:r>
              <a:rPr lang="de-DE" dirty="0" err="1"/>
              <a:t>rax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-&gt; Register </a:t>
            </a:r>
            <a:r>
              <a:rPr lang="de-DE" dirty="0" err="1" smtClean="0"/>
              <a:t>renaming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CPU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registers</a:t>
            </a:r>
            <a:r>
              <a:rPr lang="de-DE" dirty="0" smtClean="0"/>
              <a:t> </a:t>
            </a:r>
            <a:r>
              <a:rPr lang="de-DE" dirty="0" err="1" smtClean="0"/>
              <a:t>internally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addressed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Hazards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66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Compiler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Reorder</a:t>
            </a:r>
            <a:r>
              <a:rPr lang="de-DE" dirty="0" smtClean="0"/>
              <a:t> </a:t>
            </a:r>
            <a:r>
              <a:rPr lang="de-DE" dirty="0" err="1" smtClean="0"/>
              <a:t>instructions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Depends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on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Out-</a:t>
            </a:r>
            <a:r>
              <a:rPr lang="de-DE" dirty="0" err="1" smtClean="0"/>
              <a:t>of</a:t>
            </a:r>
            <a:r>
              <a:rPr lang="de-DE" dirty="0" smtClean="0"/>
              <a:t>-Order CPUs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reorder</a:t>
            </a:r>
            <a:r>
              <a:rPr lang="de-DE" dirty="0" smtClean="0"/>
              <a:t> </a:t>
            </a:r>
            <a:r>
              <a:rPr lang="de-DE" dirty="0" err="1" smtClean="0"/>
              <a:t>instructions</a:t>
            </a:r>
            <a:r>
              <a:rPr lang="de-DE" dirty="0" smtClean="0"/>
              <a:t> </a:t>
            </a:r>
            <a:r>
              <a:rPr lang="de-DE" dirty="0" err="1" smtClean="0"/>
              <a:t>themselves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incorporate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situation</a:t>
            </a:r>
            <a:r>
              <a:rPr lang="de-DE" dirty="0" smtClean="0"/>
              <a:t> in </a:t>
            </a:r>
            <a:r>
              <a:rPr lang="de-DE" dirty="0" err="1" smtClean="0"/>
              <a:t>decisions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All </a:t>
            </a:r>
            <a:r>
              <a:rPr lang="de-DE" dirty="0" err="1" smtClean="0"/>
              <a:t>current</a:t>
            </a:r>
            <a:r>
              <a:rPr lang="de-DE" dirty="0" smtClean="0"/>
              <a:t> x86 CPUs </a:t>
            </a:r>
            <a:r>
              <a:rPr lang="de-DE" dirty="0" err="1" smtClean="0"/>
              <a:t>are</a:t>
            </a:r>
            <a:r>
              <a:rPr lang="de-DE" dirty="0" smtClean="0"/>
              <a:t> out-</a:t>
            </a:r>
            <a:r>
              <a:rPr lang="de-DE" dirty="0" err="1" smtClean="0"/>
              <a:t>of</a:t>
            </a:r>
            <a:r>
              <a:rPr lang="de-DE" dirty="0" smtClean="0"/>
              <a:t>-order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ARM CPUs </a:t>
            </a:r>
            <a:r>
              <a:rPr lang="de-DE" dirty="0" err="1" smtClean="0"/>
              <a:t>are</a:t>
            </a:r>
            <a:r>
              <a:rPr lang="de-DE" dirty="0" smtClean="0"/>
              <a:t> out-</a:t>
            </a:r>
            <a:r>
              <a:rPr lang="de-DE" dirty="0" err="1" smtClean="0"/>
              <a:t>of</a:t>
            </a:r>
            <a:r>
              <a:rPr lang="de-DE" dirty="0" smtClean="0"/>
              <a:t>-order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PS360 </a:t>
            </a:r>
            <a:r>
              <a:rPr lang="de-DE" dirty="0" err="1" smtClean="0"/>
              <a:t>are</a:t>
            </a:r>
            <a:r>
              <a:rPr lang="de-DE" dirty="0" smtClean="0"/>
              <a:t> in-order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Hazards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66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Speculative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err="1" smtClean="0"/>
              <a:t>Prediction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sophisticated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 </a:t>
            </a:r>
            <a:r>
              <a:rPr lang="de-DE" dirty="0" err="1" smtClean="0"/>
              <a:t>Hazards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202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main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//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generate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const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unsigned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arraySize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32768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arraySize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];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for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unsigned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c 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0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c 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arraySize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++c)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[c] =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rand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%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256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// !!!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with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the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next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loop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runs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faster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sort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+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arraySize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//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test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clock_t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start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clock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long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long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sum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0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for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unsigned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i 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0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i &lt;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100000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++i)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{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//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primary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Consolas" pitchFamily="49" charset="0"/>
              </a:rPr>
              <a:t>loop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for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unsigned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c 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0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c 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arraySize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++c)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{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if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[c] &gt;=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128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    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sum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+=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data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[c];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    }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}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double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elapsedTime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8B"/>
                </a:solidFill>
                <a:effectLst/>
                <a:latin typeface="Consolas" pitchFamily="49" charset="0"/>
                <a:cs typeface="Consolas" pitchFamily="49" charset="0"/>
              </a:rPr>
              <a:t>static_cast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&lt;double&gt;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clock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-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start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/ CLOCKS_PER_SEC;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cout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elapsedTime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endl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  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cout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&lt;&lt; 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sum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Consolas" pitchFamily="49" charset="0"/>
                <a:cs typeface="Consolas" pitchFamily="49" charset="0"/>
              </a:rPr>
              <a:t> = "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sum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&lt;&lt; 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std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::</a:t>
            </a:r>
            <a:r>
              <a:rPr kumimoji="0" lang="de-DE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endl</a:t>
            </a: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de-DE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de-DE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3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Cache </a:t>
            </a:r>
            <a:r>
              <a:rPr lang="de-DE" b="0" dirty="0" err="1" smtClean="0"/>
              <a:t>Hierarchy</a:t>
            </a:r>
            <a:r>
              <a:rPr lang="de-DE" b="0" dirty="0" smtClean="0"/>
              <a:t> </a:t>
            </a:r>
            <a:r>
              <a:rPr lang="de-DE" b="0" dirty="0" err="1" smtClean="0"/>
              <a:t>critical</a:t>
            </a:r>
            <a:r>
              <a:rPr lang="de-DE" b="0" dirty="0" smtClean="0"/>
              <a:t>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performance</a:t>
            </a: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L1 </a:t>
            </a:r>
            <a:r>
              <a:rPr lang="de-DE" b="0" dirty="0" err="1" smtClean="0"/>
              <a:t>cache</a:t>
            </a:r>
            <a:r>
              <a:rPr lang="de-DE" b="0" dirty="0" smtClean="0"/>
              <a:t> ~ </a:t>
            </a:r>
            <a:r>
              <a:rPr lang="de-DE" b="0" dirty="0" err="1" smtClean="0"/>
              <a:t>KiloBytes</a:t>
            </a: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L2 </a:t>
            </a:r>
            <a:r>
              <a:rPr lang="de-DE" b="0" dirty="0" err="1" smtClean="0"/>
              <a:t>cache</a:t>
            </a:r>
            <a:r>
              <a:rPr lang="de-DE" b="0" dirty="0" smtClean="0"/>
              <a:t> ~ </a:t>
            </a:r>
            <a:r>
              <a:rPr lang="de-DE" b="0" dirty="0" err="1" smtClean="0"/>
              <a:t>MegaBytes</a:t>
            </a: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Main </a:t>
            </a:r>
            <a:r>
              <a:rPr lang="de-DE" b="0" dirty="0" err="1" smtClean="0"/>
              <a:t>memory</a:t>
            </a:r>
            <a:r>
              <a:rPr lang="de-DE" b="0" dirty="0" smtClean="0"/>
              <a:t> ~ </a:t>
            </a:r>
            <a:r>
              <a:rPr lang="de-DE" b="0" dirty="0" err="1" smtClean="0"/>
              <a:t>GigaBytes</a:t>
            </a: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smtClean="0"/>
              <a:t>L1 </a:t>
            </a:r>
            <a:r>
              <a:rPr lang="de-DE" b="0" dirty="0" err="1"/>
              <a:t>cache</a:t>
            </a:r>
            <a:r>
              <a:rPr lang="de-DE" b="0" dirty="0"/>
              <a:t> </a:t>
            </a:r>
            <a:r>
              <a:rPr lang="de-DE" b="0" dirty="0" smtClean="0"/>
              <a:t>~ 0.5 </a:t>
            </a:r>
            <a:r>
              <a:rPr lang="de-DE" b="0" dirty="0" err="1" smtClean="0"/>
              <a:t>ns</a:t>
            </a:r>
            <a:endParaRPr lang="de-DE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/>
              <a:t>L2 </a:t>
            </a:r>
            <a:r>
              <a:rPr lang="de-DE" b="0" dirty="0" err="1"/>
              <a:t>cache</a:t>
            </a:r>
            <a:r>
              <a:rPr lang="de-DE" b="0" dirty="0"/>
              <a:t> </a:t>
            </a:r>
            <a:r>
              <a:rPr lang="de-DE" b="0" dirty="0" smtClean="0"/>
              <a:t>~ </a:t>
            </a:r>
            <a:r>
              <a:rPr lang="de-DE" b="0" dirty="0"/>
              <a:t>7 </a:t>
            </a:r>
            <a:r>
              <a:rPr lang="de-DE" b="0" dirty="0" err="1"/>
              <a:t>ns</a:t>
            </a: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Main memory </a:t>
            </a:r>
            <a:r>
              <a:rPr lang="en-US" b="0" dirty="0" smtClean="0"/>
              <a:t>~ </a:t>
            </a:r>
            <a:r>
              <a:rPr lang="en-US" b="0" dirty="0"/>
              <a:t>100 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Access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186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Access </a:t>
            </a:r>
            <a:r>
              <a:rPr lang="de-DE" dirty="0" err="1" smtClean="0"/>
              <a:t>pattern</a:t>
            </a:r>
            <a:r>
              <a:rPr lang="de-DE" dirty="0" smtClean="0"/>
              <a:t> </a:t>
            </a:r>
            <a:r>
              <a:rPr lang="de-DE" dirty="0" err="1" smtClean="0"/>
              <a:t>prediction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Works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reused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sequential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reads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Cache Lines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read</a:t>
            </a:r>
            <a:r>
              <a:rPr lang="de-DE" dirty="0" smtClean="0"/>
              <a:t> in </a:t>
            </a:r>
            <a:r>
              <a:rPr lang="de-DE" dirty="0" err="1" smtClean="0"/>
              <a:t>blocks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~ 64 Bytes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Proper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alignment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Access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647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dirty="0" err="1" smtClean="0"/>
              <a:t>Plain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struct</a:t>
            </a:r>
            <a:r>
              <a:rPr lang="de-DE" dirty="0" smtClean="0"/>
              <a:t> Data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int</a:t>
            </a:r>
            <a:r>
              <a:rPr lang="de-DE" dirty="0" smtClean="0"/>
              <a:t> a;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float</a:t>
            </a:r>
            <a:r>
              <a:rPr lang="de-DE" dirty="0" smtClean="0"/>
              <a:t> b;</a:t>
            </a:r>
            <a:br>
              <a:rPr lang="de-DE" dirty="0" smtClean="0"/>
            </a:br>
            <a:r>
              <a:rPr lang="de-DE" dirty="0" smtClean="0"/>
              <a:t>};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Predictable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constructor</a:t>
            </a:r>
            <a:r>
              <a:rPr lang="de-DE" dirty="0" smtClean="0"/>
              <a:t> </a:t>
            </a:r>
            <a:r>
              <a:rPr lang="de-DE" dirty="0" err="1" smtClean="0"/>
              <a:t>calls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allocation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additional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virtual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pointers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Data </a:t>
            </a:r>
            <a:r>
              <a:rPr lang="de-DE" dirty="0" err="1" smtClean="0"/>
              <a:t>data</a:t>
            </a:r>
            <a:r>
              <a:rPr lang="de-DE" dirty="0" smtClean="0"/>
              <a:t>[64];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Linear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64*</a:t>
            </a:r>
            <a:r>
              <a:rPr lang="de-DE" dirty="0" err="1" smtClean="0"/>
              <a:t>sizeof</a:t>
            </a:r>
            <a:r>
              <a:rPr lang="de-DE" dirty="0" smtClean="0"/>
              <a:t>(Data) </a:t>
            </a:r>
            <a:r>
              <a:rPr lang="de-DE" dirty="0" err="1" smtClean="0"/>
              <a:t>bytes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8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orthogonal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surface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Reuse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coordinates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deltaPos1 = </a:t>
            </a:r>
            <a:r>
              <a:rPr lang="de-DE" dirty="0" smtClean="0"/>
              <a:t>deltaU1 </a:t>
            </a:r>
            <a:r>
              <a:rPr lang="de-DE" dirty="0"/>
              <a:t>* T + </a:t>
            </a:r>
            <a:r>
              <a:rPr lang="de-DE" dirty="0" smtClean="0"/>
              <a:t>deltaV1 </a:t>
            </a:r>
            <a:r>
              <a:rPr lang="de-DE" dirty="0"/>
              <a:t>* </a:t>
            </a:r>
            <a:r>
              <a:rPr lang="de-DE" dirty="0" smtClean="0"/>
              <a:t>B</a:t>
            </a:r>
            <a:br>
              <a:rPr lang="de-DE" dirty="0" smtClean="0"/>
            </a:br>
            <a:r>
              <a:rPr lang="de-DE" dirty="0" smtClean="0"/>
              <a:t>deltaPos2 </a:t>
            </a:r>
            <a:r>
              <a:rPr lang="de-DE" dirty="0"/>
              <a:t>= </a:t>
            </a:r>
            <a:r>
              <a:rPr lang="de-DE" dirty="0" smtClean="0"/>
              <a:t>deltaU2 </a:t>
            </a:r>
            <a:r>
              <a:rPr lang="de-DE" dirty="0"/>
              <a:t>* T + </a:t>
            </a:r>
            <a:r>
              <a:rPr lang="de-DE" dirty="0" smtClean="0"/>
              <a:t>deltaV2 </a:t>
            </a:r>
            <a:r>
              <a:rPr lang="de-DE" dirty="0"/>
              <a:t>* </a:t>
            </a:r>
            <a:r>
              <a:rPr lang="de-DE" dirty="0" smtClean="0"/>
              <a:t>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 B N</a:t>
            </a:r>
            <a:br>
              <a:rPr lang="de-DE" dirty="0" smtClean="0"/>
            </a:br>
            <a:r>
              <a:rPr lang="de-DE" dirty="0" smtClean="0"/>
              <a:t>T B N</a:t>
            </a:r>
            <a:br>
              <a:rPr lang="de-DE" dirty="0" smtClean="0"/>
            </a:br>
            <a:r>
              <a:rPr lang="de-DE" dirty="0" smtClean="0"/>
              <a:t>T B 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Tangent Space</a:t>
            </a:r>
            <a:endParaRPr lang="de-DE" dirty="0"/>
          </a:p>
        </p:txBody>
      </p:sp>
      <p:pic>
        <p:nvPicPr>
          <p:cNvPr id="3074" name="Picture 2" descr="http://www.txutxi.com/wp-content/uploads/2012/09/tbn3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72816"/>
            <a:ext cx="4279461" cy="24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nde Klammer links 5"/>
          <p:cNvSpPr/>
          <p:nvPr/>
        </p:nvSpPr>
        <p:spPr bwMode="auto">
          <a:xfrm>
            <a:off x="611560" y="5301208"/>
            <a:ext cx="45719" cy="1008112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unde Klammer rechts 7"/>
          <p:cNvSpPr/>
          <p:nvPr/>
        </p:nvSpPr>
        <p:spPr bwMode="auto">
          <a:xfrm>
            <a:off x="1403648" y="5301208"/>
            <a:ext cx="45719" cy="1008112"/>
          </a:xfrm>
          <a:prstGeom prst="righ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22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Add </a:t>
            </a:r>
            <a:r>
              <a:rPr lang="de-DE" dirty="0" err="1" smtClean="0"/>
              <a:t>unused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posix_memalign</a:t>
            </a:r>
            <a:r>
              <a:rPr lang="de-DE" dirty="0"/>
              <a:t>(..)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alignas</a:t>
            </a:r>
            <a:r>
              <a:rPr lang="de-DE" dirty="0" smtClean="0"/>
              <a:t> in C++ 11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struct</a:t>
            </a:r>
            <a:r>
              <a:rPr lang="de-DE" dirty="0" smtClean="0"/>
              <a:t> </a:t>
            </a:r>
            <a:r>
              <a:rPr lang="de-DE" dirty="0" err="1" smtClean="0"/>
              <a:t>alignas</a:t>
            </a:r>
            <a:r>
              <a:rPr lang="de-DE" dirty="0" smtClean="0"/>
              <a:t>(16) Data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int</a:t>
            </a:r>
            <a:r>
              <a:rPr lang="de-DE" dirty="0" smtClean="0"/>
              <a:t> a;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float</a:t>
            </a:r>
            <a:r>
              <a:rPr lang="de-DE" dirty="0" smtClean="0"/>
              <a:t> b;</a:t>
            </a:r>
            <a:br>
              <a:rPr lang="de-DE" dirty="0" smtClean="0"/>
            </a:br>
            <a:r>
              <a:rPr lang="de-DE" dirty="0" smtClean="0"/>
              <a:t>};</a:t>
            </a:r>
            <a:r>
              <a:rPr lang="de-DE" dirty="0"/>
              <a:t/>
            </a:r>
            <a:br>
              <a:rPr lang="de-DE" dirty="0"/>
            </a:b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alignas</a:t>
            </a:r>
            <a:r>
              <a:rPr lang="de-DE" dirty="0" smtClean="0"/>
              <a:t>(128</a:t>
            </a:r>
            <a:r>
              <a:rPr lang="de-DE" dirty="0"/>
              <a:t>) </a:t>
            </a:r>
            <a:r>
              <a:rPr lang="de-DE" dirty="0" err="1"/>
              <a:t>char</a:t>
            </a:r>
            <a:r>
              <a:rPr lang="de-DE" dirty="0"/>
              <a:t> </a:t>
            </a:r>
            <a:r>
              <a:rPr lang="de-DE" dirty="0" err="1"/>
              <a:t>cacheline</a:t>
            </a:r>
            <a:r>
              <a:rPr lang="de-DE" dirty="0"/>
              <a:t>[128];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 </a:t>
            </a:r>
            <a:r>
              <a:rPr lang="de-DE" dirty="0" err="1" smtClean="0"/>
              <a:t>alignment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350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White Pixel, transparent pixel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*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/>
              <a:t>1, 1) (1, 0) -&gt; (1, 0.5) -&gt; 0.5 (source alpha * new pixel)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(1, 1) (0, 0) -&gt; (0.5, 0.5) -&gt; 0.25 (source alpha * new pixel)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(1, 1) (0, 0) -&gt; (0.5, 0.5) -&gt; 0.5 (new pixel)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Premultiplied</a:t>
            </a:r>
            <a:r>
              <a:rPr lang="de-DE" dirty="0" smtClean="0"/>
              <a:t> Alpha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167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Grey Pixel, transparent pixel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*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(0.5, </a:t>
            </a:r>
            <a:r>
              <a:rPr lang="en-US" dirty="0"/>
              <a:t>1) (1, 0) -&gt; </a:t>
            </a:r>
            <a:r>
              <a:rPr lang="en-US" dirty="0" smtClean="0"/>
              <a:t>(0.75, </a:t>
            </a:r>
            <a:r>
              <a:rPr lang="en-US" dirty="0"/>
              <a:t>0.5) -&gt; </a:t>
            </a:r>
            <a:r>
              <a:rPr lang="en-US" dirty="0" smtClean="0"/>
              <a:t>0.375 </a:t>
            </a:r>
            <a:r>
              <a:rPr lang="en-US" dirty="0"/>
              <a:t>(source alpha * new pixel)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(0.5, </a:t>
            </a:r>
            <a:r>
              <a:rPr lang="en-US" dirty="0"/>
              <a:t>1) (0, 0) -&gt; (</a:t>
            </a:r>
            <a:r>
              <a:rPr lang="en-US" dirty="0" smtClean="0"/>
              <a:t>0.25</a:t>
            </a:r>
            <a:r>
              <a:rPr lang="en-US" dirty="0"/>
              <a:t>, 0.5) -&gt; </a:t>
            </a:r>
            <a:r>
              <a:rPr lang="en-US" dirty="0" smtClean="0"/>
              <a:t>0.125 </a:t>
            </a:r>
            <a:r>
              <a:rPr lang="en-US" dirty="0"/>
              <a:t>(source alpha * new pixel)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(0.5, </a:t>
            </a:r>
            <a:r>
              <a:rPr lang="en-US" dirty="0"/>
              <a:t>1) (0, 0) -&gt; (</a:t>
            </a:r>
            <a:r>
              <a:rPr lang="en-US" dirty="0" smtClean="0"/>
              <a:t>0.25</a:t>
            </a:r>
            <a:r>
              <a:rPr lang="en-US" dirty="0"/>
              <a:t>, 0.5) -&gt; </a:t>
            </a:r>
            <a:r>
              <a:rPr lang="en-US" dirty="0" smtClean="0"/>
              <a:t>0.25 </a:t>
            </a:r>
            <a:r>
              <a:rPr lang="en-US" dirty="0"/>
              <a:t>(new pixel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(0.5, 1) (0.5, 0) -&gt; (0.5, 0.5) -&gt; 0.25 (source alpha * new pixel)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Premultiplied</a:t>
            </a:r>
            <a:r>
              <a:rPr lang="de-DE" dirty="0" smtClean="0"/>
              <a:t> Alpha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800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alpha</a:t>
            </a:r>
            <a:r>
              <a:rPr lang="de-DE" dirty="0"/>
              <a:t> *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  <a:r>
              <a:rPr lang="de-DE" dirty="0" smtClean="0"/>
              <a:t> * n + (1 - a) * 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a2 * n2 + (1 - a2) * (a1 </a:t>
            </a:r>
            <a:r>
              <a:rPr lang="de-DE" dirty="0"/>
              <a:t>* </a:t>
            </a:r>
            <a:r>
              <a:rPr lang="de-DE" dirty="0" smtClean="0"/>
              <a:t>n1 </a:t>
            </a:r>
            <a:r>
              <a:rPr lang="de-DE" dirty="0"/>
              <a:t>+ (1 </a:t>
            </a:r>
            <a:r>
              <a:rPr lang="de-DE" dirty="0" smtClean="0"/>
              <a:t>- a1) </a:t>
            </a:r>
            <a:r>
              <a:rPr lang="de-DE" dirty="0"/>
              <a:t>* </a:t>
            </a:r>
            <a:r>
              <a:rPr lang="de-DE" dirty="0" smtClean="0"/>
              <a:t>o)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a2*n2 + a1*n1 + o - a1*o - a1*a2*n1 - a2*o + a1*a2*o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source alpha * new pixel + old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</a:t>
            </a:r>
            <a:r>
              <a:rPr lang="de-DE" dirty="0" smtClean="0"/>
              <a:t> * n + 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a2 * n2 + (a1 * n1 + 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= a1 * n1 + a2 * n2 + o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Blending 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6196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Reflects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Expects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01008"/>
            <a:ext cx="22669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00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mip</a:t>
            </a:r>
            <a:r>
              <a:rPr lang="de-DE" dirty="0" smtClean="0"/>
              <a:t> </a:t>
            </a:r>
            <a:r>
              <a:rPr lang="de-DE" dirty="0" err="1" smtClean="0"/>
              <a:t>mapped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mip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roughness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Higher </a:t>
            </a:r>
            <a:r>
              <a:rPr lang="de-DE" dirty="0" err="1" smtClean="0"/>
              <a:t>mip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-&gt; </a:t>
            </a:r>
            <a:r>
              <a:rPr lang="de-DE" dirty="0" err="1" smtClean="0"/>
              <a:t>blurrier</a:t>
            </a:r>
            <a:r>
              <a:rPr lang="de-DE" dirty="0" smtClean="0"/>
              <a:t> -&gt;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roughness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Roughness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89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Mapping</a:t>
            </a:r>
            <a:endParaRPr lang="de-DE" dirty="0"/>
          </a:p>
        </p:txBody>
      </p:sp>
      <p:pic>
        <p:nvPicPr>
          <p:cNvPr id="4098" name="Picture 2" descr="http://screenshots.filesnetwork.com/18/others/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1484313"/>
            <a:ext cx="6625166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6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Parallax</a:t>
            </a:r>
            <a:r>
              <a:rPr lang="de-DE" dirty="0"/>
              <a:t>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smtClean="0"/>
              <a:t>Mapping</a:t>
            </a:r>
            <a:endParaRPr lang="de-DE" dirty="0"/>
          </a:p>
        </p:txBody>
      </p:sp>
      <p:pic>
        <p:nvPicPr>
          <p:cNvPr id="5122" name="Picture 2" descr="ParallaxExample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52" y="1484313"/>
            <a:ext cx="5520109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8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http://cdn.shopify.com/s/files/1/0068/2302/products/bianca-green-in-love-with-triangles-throw-pillow_1_1024x1024.jpeg?v=136409797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69" y="1484313"/>
            <a:ext cx="496887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083363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1078</Words>
  <Application>Microsoft Office PowerPoint</Application>
  <PresentationFormat>Bildschirmpräsentation (4:3)</PresentationFormat>
  <Paragraphs>362</Paragraphs>
  <Slides>65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1" baseType="lpstr">
      <vt:lpstr>Arial</vt:lpstr>
      <vt:lpstr>Consolas</vt:lpstr>
      <vt:lpstr>Stafford</vt:lpstr>
      <vt:lpstr>Times New Roman</vt:lpstr>
      <vt:lpstr>Wingdings</vt:lpstr>
      <vt:lpstr>1_H0</vt:lpstr>
      <vt:lpstr>Game Technology</vt:lpstr>
      <vt:lpstr>Preliminary timetable</vt:lpstr>
      <vt:lpstr>Bump Mapping</vt:lpstr>
      <vt:lpstr>Normal Maps</vt:lpstr>
      <vt:lpstr>Normal Maps</vt:lpstr>
      <vt:lpstr>Tangent Space</vt:lpstr>
      <vt:lpstr>Normal Mapping</vt:lpstr>
      <vt:lpstr>Parallax Occlusion Mapping</vt:lpstr>
      <vt:lpstr>PowerPoint-Präsentation</vt:lpstr>
      <vt:lpstr>Displacement Mapping</vt:lpstr>
      <vt:lpstr>Deferred Shading</vt:lpstr>
      <vt:lpstr>Deferred Shading</vt:lpstr>
      <vt:lpstr>Deferred Shading</vt:lpstr>
      <vt:lpstr>Deferred Shading</vt:lpstr>
      <vt:lpstr>MVP</vt:lpstr>
      <vt:lpstr>Movement and Rotation</vt:lpstr>
      <vt:lpstr>Scale</vt:lpstr>
      <vt:lpstr>Shear</vt:lpstr>
      <vt:lpstr>Particle Systems</vt:lpstr>
      <vt:lpstr>Particle Systems</vt:lpstr>
      <vt:lpstr>Particle Systems</vt:lpstr>
      <vt:lpstr>Particle Systems</vt:lpstr>
      <vt:lpstr>Fluids</vt:lpstr>
      <vt:lpstr>Sprite Sheets</vt:lpstr>
      <vt:lpstr>Vertex Animations</vt:lpstr>
      <vt:lpstr>Vertex Animations</vt:lpstr>
      <vt:lpstr>Blend Vertex Positions</vt:lpstr>
      <vt:lpstr>Faces</vt:lpstr>
      <vt:lpstr>Performance Capture</vt:lpstr>
      <vt:lpstr>Skeletal Animation</vt:lpstr>
      <vt:lpstr>Skeletal Animation</vt:lpstr>
      <vt:lpstr>Skeletal Animation</vt:lpstr>
      <vt:lpstr>Skeletal Animation</vt:lpstr>
      <vt:lpstr>Skinning</vt:lpstr>
      <vt:lpstr>Skinning</vt:lpstr>
      <vt:lpstr>Skinning</vt:lpstr>
      <vt:lpstr>Motion Capturing</vt:lpstr>
      <vt:lpstr>Inverse Kinematics</vt:lpstr>
      <vt:lpstr>Inverse Kinematics</vt:lpstr>
      <vt:lpstr>Inverse Kinematics</vt:lpstr>
      <vt:lpstr>Unexpected Deformations</vt:lpstr>
      <vt:lpstr>Muscles</vt:lpstr>
      <vt:lpstr>Muscles</vt:lpstr>
      <vt:lpstr>Physical Animations</vt:lpstr>
      <vt:lpstr>Hair, Cloth,…</vt:lpstr>
      <vt:lpstr>Rag Dolls</vt:lpstr>
      <vt:lpstr>Rag Doll &lt;-&gt; Skeletal Animation</vt:lpstr>
      <vt:lpstr>CPU internals</vt:lpstr>
      <vt:lpstr>Pipelining</vt:lpstr>
      <vt:lpstr>Multiple Execution Units</vt:lpstr>
      <vt:lpstr>Hazards</vt:lpstr>
      <vt:lpstr>Structural Hazards</vt:lpstr>
      <vt:lpstr>Data Hazards</vt:lpstr>
      <vt:lpstr>Data Hazards</vt:lpstr>
      <vt:lpstr>Control Hazards</vt:lpstr>
      <vt:lpstr>PowerPoint-Präsentation</vt:lpstr>
      <vt:lpstr>Memory Access</vt:lpstr>
      <vt:lpstr>Memory Access</vt:lpstr>
      <vt:lpstr>POD</vt:lpstr>
      <vt:lpstr>Memory alignment</vt:lpstr>
      <vt:lpstr>Premultiplied Alpha</vt:lpstr>
      <vt:lpstr>Premultiplied Alpha</vt:lpstr>
      <vt:lpstr>Blending Order</vt:lpstr>
      <vt:lpstr>Phong Lighting</vt:lpstr>
      <vt:lpstr>Roughness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433</cp:revision>
  <dcterms:modified xsi:type="dcterms:W3CDTF">2014-11-21T01:31:41Z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